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0" r:id="rId4"/>
    <p:sldId id="279" r:id="rId5"/>
    <p:sldId id="281" r:id="rId6"/>
    <p:sldId id="270" r:id="rId7"/>
    <p:sldId id="271" r:id="rId8"/>
    <p:sldId id="274" r:id="rId9"/>
    <p:sldId id="275" r:id="rId10"/>
    <p:sldId id="265" r:id="rId11"/>
    <p:sldId id="268" r:id="rId12"/>
    <p:sldId id="276" r:id="rId13"/>
    <p:sldId id="282" r:id="rId14"/>
    <p:sldId id="283" r:id="rId15"/>
    <p:sldId id="284" r:id="rId16"/>
    <p:sldId id="285" r:id="rId17"/>
    <p:sldId id="286" r:id="rId18"/>
    <p:sldId id="269" r:id="rId19"/>
    <p:sldId id="267" r:id="rId20"/>
    <p:sldId id="262" r:id="rId21"/>
    <p:sldId id="278" r:id="rId22"/>
    <p:sldId id="264" r:id="rId23"/>
    <p:sldId id="287" r:id="rId24"/>
    <p:sldId id="277" r:id="rId25"/>
    <p:sldId id="257" r:id="rId26"/>
    <p:sldId id="266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SF Pro Display"/>
      <p:regular r:id="rId34"/>
      <p:bold r:id="rId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4E95"/>
    <a:srgbClr val="FF6A00"/>
    <a:srgbClr val="EE0979"/>
    <a:srgbClr val="E96443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2" autoAdjust="0"/>
    <p:restoredTop sz="79219" autoAdjust="0"/>
  </p:normalViewPr>
  <p:slideViewPr>
    <p:cSldViewPr snapToGrid="0">
      <p:cViewPr varScale="1">
        <p:scale>
          <a:sx n="64" d="100"/>
          <a:sy n="64" d="100"/>
        </p:scale>
        <p:origin x="11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60C07-6168-4D75-BAEF-821D5A8B7814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7D70-F149-4BCB-8BD9-5EC3911719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2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Ratio 72/23/5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73ABB-3A4B-4116-A01E-8CFFC8F4D0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18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Vorher Mango in Datensatz </a:t>
            </a:r>
            <a:r>
              <a:rPr lang="de-DE" dirty="0">
                <a:sym typeface="Wingdings" panose="05000000000000000000" pitchFamily="2" charset="2"/>
              </a:rPr>
              <a:t> alles war eine Mango, also in linkem Modell Mango raus, 360° Bilder raus, weil gedacht kein Mehrwert (haben in Klasse überwogen)</a:t>
            </a:r>
          </a:p>
          <a:p>
            <a:r>
              <a:rPr lang="de-DE" dirty="0">
                <a:sym typeface="Wingdings" panose="05000000000000000000" pitchFamily="2" charset="2"/>
              </a:rPr>
              <a:t>Hatten sehr viele Mango Bilder (haben jetzt viele Äpfel)  je mehr Bilder von einer Klasse, desto häufiger wird etwas als diese Frucht/Gemüseerkannt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sz="1800" b="0" i="0" u="none" strike="noStrike" baseline="0" dirty="0">
                <a:latin typeface="HelveticaNeue"/>
              </a:rPr>
              <a:t>Rechts: Blumenkohl, Kirsche, Mais, </a:t>
            </a:r>
            <a:r>
              <a:rPr lang="de-DE" sz="1800" b="0" i="0" u="none" strike="noStrike" baseline="0" dirty="0" err="1">
                <a:latin typeface="HelveticaNeue"/>
              </a:rPr>
              <a:t>Guava</a:t>
            </a:r>
            <a:r>
              <a:rPr lang="de-DE" sz="1800" b="0" i="0" u="none" strike="noStrike" baseline="0" dirty="0">
                <a:latin typeface="HelveticaNeue"/>
              </a:rPr>
              <a:t>, Peach, Pitaya, Himbeere</a:t>
            </a:r>
            <a:r>
              <a:rPr lang="de-DE" sz="1800" b="0" i="0" u="none" strike="noStrike" baseline="0" dirty="0">
                <a:latin typeface="HelveticaNeue"/>
                <a:sym typeface="Wingdings" panose="05000000000000000000" pitchFamily="2" charset="2"/>
              </a:rPr>
              <a:t> raus  wenig Bilder und nicht erkannt </a:t>
            </a:r>
          </a:p>
          <a:p>
            <a:r>
              <a:rPr lang="de-DE" sz="1800" b="0" i="0" u="none" strike="noStrike" baseline="0" dirty="0">
                <a:latin typeface="HelveticaNeue"/>
                <a:sym typeface="Wingdings" panose="05000000000000000000" pitchFamily="2" charset="2"/>
              </a:rPr>
              <a:t>Gedanke: Wenn Bilder raus, die nicht erkannt werden, damit Modell bei anderen Sachen genauer?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Mehr Validation: weil Daten innerhalb einer Klasse relativ ähnlich: mehr Validation = höhere Wahrscheinlichkeit, dass die </a:t>
            </a:r>
            <a:r>
              <a:rPr lang="de-DE" dirty="0" err="1"/>
              <a:t>Validationbilder</a:t>
            </a:r>
            <a:r>
              <a:rPr lang="de-DE" dirty="0"/>
              <a:t> unterschiedlicher sind zu Trainingsdaten </a:t>
            </a:r>
            <a:r>
              <a:rPr lang="de-DE" dirty="0">
                <a:sym typeface="Wingdings" panose="05000000000000000000" pitchFamily="2" charset="2"/>
              </a:rPr>
              <a:t> Aussagekraft </a:t>
            </a:r>
          </a:p>
          <a:p>
            <a:r>
              <a:rPr lang="de-DE" dirty="0">
                <a:sym typeface="Wingdings" panose="05000000000000000000" pitchFamily="2" charset="2"/>
              </a:rPr>
              <a:t>Rechts, könnte anschließend eine Sättigungsphase eintreten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Augmentation mal niedriger (vor allem wegen Speicher) damit schneller und Speicher, aber 8000 war besser Wert </a:t>
            </a:r>
          </a:p>
          <a:p>
            <a:r>
              <a:rPr lang="de-DE" dirty="0">
                <a:sym typeface="Wingdings" panose="05000000000000000000" pitchFamily="2" charset="2"/>
              </a:rPr>
              <a:t>Dort 25 trainierte Schichten, haben auch mal weniger versucht, aber so war das Ergebnis gut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73ABB-3A4B-4116-A01E-8CFFC8F4D0A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18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Hauptproblem Datensätze</a:t>
            </a:r>
          </a:p>
          <a:p>
            <a:r>
              <a:rPr lang="de-DE" dirty="0"/>
              <a:t>Leistung: braucht echt lange zum Trainieren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73ABB-3A4B-4116-A01E-8CFFC8F4D0A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15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Over oder </a:t>
            </a:r>
            <a:r>
              <a:rPr lang="de-DE" dirty="0" err="1"/>
              <a:t>Underfitting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73ABB-3A4B-4116-A01E-8CFFC8F4D0A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481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müssten trotzdem angepasst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73ABB-3A4B-4116-A01E-8CFFC8F4D0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86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432203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5597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298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1981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7726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887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603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1292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623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5484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84E-8400-4D50-AE43-EC7FB624F493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6974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23000">
              <a:schemeClr val="tx1">
                <a:lumMod val="85000"/>
                <a:lumOff val="15000"/>
              </a:schemeClr>
            </a:gs>
            <a:gs pos="69000">
              <a:schemeClr val="tx1">
                <a:lumMod val="95000"/>
                <a:lumOff val="5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BB84E-8400-4D50-AE43-EC7FB624F493}" type="datetimeFigureOut">
              <a:rPr lang="de-DE" smtClean="0"/>
              <a:t>21.04.2021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91EFD-9B73-4C7B-883A-AF4827441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11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de-DE" dirty="0"/>
              <a:t>Maschinelles Lernen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0673" y="5394960"/>
            <a:ext cx="4890654" cy="704088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Jeannine Bertrand,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Velichka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 Popp, Jan Eger, Nicolas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Fürhaupter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 &amp; Timo Scheuermann </a:t>
            </a:r>
          </a:p>
        </p:txBody>
      </p:sp>
    </p:spTree>
    <p:extLst>
      <p:ext uri="{BB962C8B-B14F-4D97-AF65-F5344CB8AC3E}">
        <p14:creationId xmlns:p14="http://schemas.microsoft.com/office/powerpoint/2010/main" val="275092510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4000" y="2223301"/>
            <a:ext cx="9144000" cy="2411398"/>
          </a:xfrm>
        </p:spPr>
        <p:txBody>
          <a:bodyPr>
            <a:noAutofit/>
          </a:bodyPr>
          <a:lstStyle/>
          <a:p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Convolutional</a:t>
            </a:r>
            <a:b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</a:br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12116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Convolutional Neural Networks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Variation der regulären Neuronalen Netze</a:t>
            </a:r>
          </a:p>
          <a:p>
            <a:r>
              <a:rPr lang="de-DE" dirty="0"/>
              <a:t>Können Sehaufgaben lösen</a:t>
            </a:r>
          </a:p>
          <a:p>
            <a:r>
              <a:rPr lang="de-DE" dirty="0"/>
              <a:t>CNNs vorrangig bei Objektklassifizierung verwendet</a:t>
            </a:r>
          </a:p>
        </p:txBody>
      </p:sp>
    </p:spTree>
    <p:extLst>
      <p:ext uri="{BB962C8B-B14F-4D97-AF65-F5344CB8AC3E}">
        <p14:creationId xmlns:p14="http://schemas.microsoft.com/office/powerpoint/2010/main" val="33037756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Beispiel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6" y="1924855"/>
            <a:ext cx="9457188" cy="4488438"/>
          </a:xfrm>
        </p:spPr>
      </p:pic>
    </p:spTree>
    <p:extLst>
      <p:ext uri="{BB962C8B-B14F-4D97-AF65-F5344CB8AC3E}">
        <p14:creationId xmlns:p14="http://schemas.microsoft.com/office/powerpoint/2010/main" val="12126042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Merkmale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8" y="2331631"/>
            <a:ext cx="10577164" cy="3674886"/>
          </a:xfrm>
        </p:spPr>
      </p:pic>
    </p:spTree>
    <p:extLst>
      <p:ext uri="{BB962C8B-B14F-4D97-AF65-F5344CB8AC3E}">
        <p14:creationId xmlns:p14="http://schemas.microsoft.com/office/powerpoint/2010/main" val="5491503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Aufbau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8" y="2998879"/>
            <a:ext cx="10577164" cy="2340389"/>
          </a:xfrm>
        </p:spPr>
      </p:pic>
    </p:spTree>
    <p:extLst>
      <p:ext uri="{BB962C8B-B14F-4D97-AF65-F5344CB8AC3E}">
        <p14:creationId xmlns:p14="http://schemas.microsoft.com/office/powerpoint/2010/main" val="6543038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03" y="1812856"/>
            <a:ext cx="7320794" cy="4712435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03" y="1812856"/>
            <a:ext cx="7320793" cy="4712435"/>
          </a:xfrm>
          <a:prstGeom prst="rect">
            <a:avLst/>
          </a:prstGeom>
        </p:spPr>
      </p:pic>
      <p:pic>
        <p:nvPicPr>
          <p:cNvPr id="3" name="Silent-10-seconds--MP3-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1342" y="161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42098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512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3.7037E-7 L 0.1306 -0.00069 L 0.1293 -0.22893 L 0.04414 -0.22963 L 0.04245 -0.07616 L -0.08386 -0.07454 L -0.08594 0.15347 L -0.04154 0.15208 C -0.04141 0.17732 -0.04128 0.20278 -0.04115 0.22824 L 0.1293 0.22732 L 0.12969 0.07384 L 0.04284 0.07292 L 0.04414 0.14977 L 0.025 0.14907 C 0.02344 0.14884 0.02109 0.14815 0.01953 0.14745 C 0.01888 0.14722 0.01836 0.14699 0.01784 0.14676 C 0.01523 0.14583 0.01393 0.14583 0.01107 0.14537 C 0.00807 0.1456 0.00508 0.1456 0.00208 0.14607 C 0.00156 0.14607 0.00065 0.14583 0.00039 0.14676 C 1.04167E-6 0.14861 0.00039 0.15069 0.00039 0.15278 C 0.00078 0.10093 0.00104 0.04884 1.04167E-6 -3.7037E-7 Z " pathEditMode="relative" ptsTypes="AAAAAAAAAAAAAAAAAAAAA">
                                          <p:cBhvr>
                                            <p:cTn id="12" dur="1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512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05" y="1942712"/>
            <a:ext cx="5340990" cy="4452724"/>
          </a:xfrm>
        </p:spPr>
      </p:pic>
    </p:spTree>
    <p:extLst>
      <p:ext uri="{BB962C8B-B14F-4D97-AF65-F5344CB8AC3E}">
        <p14:creationId xmlns:p14="http://schemas.microsoft.com/office/powerpoint/2010/main" val="41255136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Convolution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905919"/>
            <a:ext cx="10382250" cy="2190750"/>
          </a:xfrm>
        </p:spPr>
      </p:pic>
    </p:spTree>
    <p:extLst>
      <p:ext uri="{BB962C8B-B14F-4D97-AF65-F5344CB8AC3E}">
        <p14:creationId xmlns:p14="http://schemas.microsoft.com/office/powerpoint/2010/main" val="877489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4000" y="2812113"/>
            <a:ext cx="9144000" cy="1233775"/>
          </a:xfrm>
        </p:spPr>
        <p:txBody>
          <a:bodyPr>
            <a:noAutofit/>
          </a:bodyPr>
          <a:lstStyle/>
          <a:p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Modellerstellung</a:t>
            </a:r>
          </a:p>
        </p:txBody>
      </p:sp>
    </p:spTree>
    <p:extLst>
      <p:ext uri="{BB962C8B-B14F-4D97-AF65-F5344CB8AC3E}">
        <p14:creationId xmlns:p14="http://schemas.microsoft.com/office/powerpoint/2010/main" val="803444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4000" y="2812113"/>
            <a:ext cx="9144000" cy="1233775"/>
          </a:xfrm>
        </p:spPr>
        <p:txBody>
          <a:bodyPr>
            <a:noAutofit/>
          </a:bodyPr>
          <a:lstStyle/>
          <a:p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183423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Anwendungsfall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Convolutional Neural Networks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Modellerstellung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Vorbereitungen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Set </a:t>
            </a:r>
            <a:r>
              <a:rPr lang="de-DE" dirty="0" err="1"/>
              <a:t>Up</a:t>
            </a:r>
            <a:endParaRPr lang="de-DE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Training &amp; Test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Fazit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9594326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Auffälligkeiten und Anpassungen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360° Bilder zu genaue Bilder </a:t>
            </a:r>
            <a:r>
              <a:rPr lang="de-DE" dirty="0">
                <a:sym typeface="Wingdings" panose="05000000000000000000" pitchFamily="2" charset="2"/>
              </a:rPr>
              <a:t> liefern kein Mehrwert</a:t>
            </a:r>
          </a:p>
          <a:p>
            <a:r>
              <a:rPr lang="de-DE" dirty="0">
                <a:sym typeface="Wingdings" panose="05000000000000000000" pitchFamily="2" charset="2"/>
              </a:rPr>
              <a:t>Klassen mit nur 20 Bildern unverhältnismäßig</a:t>
            </a:r>
          </a:p>
          <a:p>
            <a:r>
              <a:rPr lang="de-DE" dirty="0">
                <a:sym typeface="Wingdings" panose="05000000000000000000" pitchFamily="2" charset="2"/>
              </a:rPr>
              <a:t>Zu ähnliche Obst- oder Gemüsesorten verwirren das Modell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Daten entfernen 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Ratio zwischen Trainings-, Validierung- und Testdaten durch Ausprobieren angepasst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Mehrere Modelle trainiert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3181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Beispiel verschiedene Modelle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2FA310A-C783-47A6-9454-DDEAE403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HelveticaNeue"/>
              </a:rPr>
              <a:t>75/20/5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HelveticaNeue"/>
              </a:rPr>
              <a:t>5 Epochen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2796F0E-EA20-4004-B1F4-EE84CAEFB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92" y="3074718"/>
            <a:ext cx="3680779" cy="2545301"/>
          </a:xfr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28D4711-645A-408C-A589-37F6EE1FD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HelveticaNeue"/>
              </a:rPr>
              <a:t>72/23/5 Split</a:t>
            </a:r>
            <a:endParaRPr lang="fr-FR" sz="1800" b="0" dirty="0">
              <a:latin typeface="Helvetica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latin typeface="HelveticaNeue"/>
              </a:rPr>
              <a:t>10 </a:t>
            </a:r>
            <a:r>
              <a:rPr lang="fr-FR" sz="1800" b="0" dirty="0" err="1">
                <a:latin typeface="HelveticaNeue"/>
              </a:rPr>
              <a:t>E</a:t>
            </a:r>
            <a:r>
              <a:rPr lang="fr-FR" sz="1800" b="0" i="0" u="none" strike="noStrike" baseline="0" dirty="0" err="1">
                <a:latin typeface="HelveticaNeue"/>
              </a:rPr>
              <a:t>pochen</a:t>
            </a:r>
            <a:endParaRPr lang="de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70274BD-E717-4B17-9BE5-053E00FD7E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3063287"/>
            <a:ext cx="3665538" cy="2568163"/>
          </a:xfrm>
        </p:spPr>
      </p:pic>
    </p:spTree>
    <p:extLst>
      <p:ext uri="{BB962C8B-B14F-4D97-AF65-F5344CB8AC3E}">
        <p14:creationId xmlns:p14="http://schemas.microsoft.com/office/powerpoint/2010/main" val="39937627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Probleme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6299" y="2455799"/>
            <a:ext cx="5505916" cy="299830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Kapazität (Hardware, Software, Zeit)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Verfügbare Datensätze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Verwendete Testdaten</a:t>
            </a:r>
          </a:p>
        </p:txBody>
      </p:sp>
      <p:pic>
        <p:nvPicPr>
          <p:cNvPr id="5" name="Grafik 4" descr="Statistiken mit einfarbiger Füllung">
            <a:extLst>
              <a:ext uri="{FF2B5EF4-FFF2-40B4-BE49-F238E27FC236}">
                <a16:creationId xmlns:a16="http://schemas.microsoft.com/office/drawing/2014/main" id="{9BE137E2-9A10-476B-B528-51409F15E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3706" y="4240764"/>
            <a:ext cx="914400" cy="914400"/>
          </a:xfrm>
          <a:prstGeom prst="rect">
            <a:avLst/>
          </a:prstGeom>
        </p:spPr>
      </p:pic>
      <p:pic>
        <p:nvPicPr>
          <p:cNvPr id="7" name="Grafik 6" descr="Ordnersuche mit einfarbiger Füllung">
            <a:extLst>
              <a:ext uri="{FF2B5EF4-FFF2-40B4-BE49-F238E27FC236}">
                <a16:creationId xmlns:a16="http://schemas.microsoft.com/office/drawing/2014/main" id="{972821CC-400F-4871-AD1F-FCD0EF3AD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3706" y="3261050"/>
            <a:ext cx="914400" cy="914400"/>
          </a:xfrm>
          <a:prstGeom prst="rect">
            <a:avLst/>
          </a:prstGeom>
        </p:spPr>
      </p:pic>
      <p:pic>
        <p:nvPicPr>
          <p:cNvPr id="9" name="Grafik 8" descr="Blitz mit einfarbiger Füllung">
            <a:extLst>
              <a:ext uri="{FF2B5EF4-FFF2-40B4-BE49-F238E27FC236}">
                <a16:creationId xmlns:a16="http://schemas.microsoft.com/office/drawing/2014/main" id="{320029F6-70C2-473A-80C4-CF0B018FA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3706" y="2281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528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Hohe </a:t>
            </a:r>
            <a:r>
              <a:rPr lang="de-DE" dirty="0" err="1"/>
              <a:t>Accuracy</a:t>
            </a:r>
            <a:r>
              <a:rPr lang="de-DE" dirty="0"/>
              <a:t>, jedoch mittelmäßige eigene Tests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Modell  erkennt kein „unperfektes“ Obst/Gemüse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 Testdaten des Modells aus gleichem Datensatz wie Trainingsdaten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 Andere Testdaten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→</a:t>
            </a:r>
            <a:r>
              <a:rPr lang="de-DE" dirty="0">
                <a:sym typeface="Wingdings" panose="05000000000000000000" pitchFamily="2" charset="2"/>
              </a:rPr>
              <a:t> niedrigere </a:t>
            </a:r>
            <a:r>
              <a:rPr lang="de-DE" dirty="0" err="1">
                <a:sym typeface="Wingdings" panose="05000000000000000000" pitchFamily="2" charset="2"/>
              </a:rPr>
              <a:t>Accuracy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→</a:t>
            </a:r>
            <a:r>
              <a:rPr lang="de-DE" dirty="0">
                <a:sym typeface="Wingdings" panose="05000000000000000000" pitchFamily="2" charset="2"/>
              </a:rPr>
              <a:t> höhere Aussagekraft des Modells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Vermutung: bessere Datengrundlage (Alltagsbilder mit viel Variation) würden unser Modell besser trainieren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ym typeface="Wingdings" panose="05000000000000000000" pitchFamily="2" charset="2"/>
              </a:rPr>
              <a:t> Momentan: </a:t>
            </a:r>
            <a:r>
              <a:rPr lang="de-DE" dirty="0" err="1">
                <a:sym typeface="Wingdings" panose="05000000000000000000" pitchFamily="2" charset="2"/>
              </a:rPr>
              <a:t>Overfitting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90411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Lessons-Learned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41489" y="2483354"/>
            <a:ext cx="5071946" cy="2958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Datengrundlage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err="1">
                <a:sym typeface="Wingdings" panose="05000000000000000000" pitchFamily="2" charset="2"/>
              </a:rPr>
              <a:t>Usecase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Art der Testbilder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5" name="Grafik 4" descr="Apfel mit einfarbiger Füllung">
            <a:extLst>
              <a:ext uri="{FF2B5EF4-FFF2-40B4-BE49-F238E27FC236}">
                <a16:creationId xmlns:a16="http://schemas.microsoft.com/office/drawing/2014/main" id="{FEC86B66-130B-4CB2-9088-C77436E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2704" y="3204621"/>
            <a:ext cx="929811" cy="929811"/>
          </a:xfrm>
          <a:prstGeom prst="rect">
            <a:avLst/>
          </a:prstGeom>
        </p:spPr>
      </p:pic>
      <p:pic>
        <p:nvPicPr>
          <p:cNvPr id="7" name="Grafik 6" descr="Ordnersuche mit einfarbiger Füllung">
            <a:extLst>
              <a:ext uri="{FF2B5EF4-FFF2-40B4-BE49-F238E27FC236}">
                <a16:creationId xmlns:a16="http://schemas.microsoft.com/office/drawing/2014/main" id="{12E4FA86-7530-4472-B4D5-0C9CCEA70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3855" y="2214059"/>
            <a:ext cx="929811" cy="929811"/>
          </a:xfrm>
          <a:prstGeom prst="rect">
            <a:avLst/>
          </a:prstGeom>
        </p:spPr>
      </p:pic>
      <p:pic>
        <p:nvPicPr>
          <p:cNvPr id="11" name="Grafik 10" descr="Bild mit einfarbiger Füllung">
            <a:extLst>
              <a:ext uri="{FF2B5EF4-FFF2-40B4-BE49-F238E27FC236}">
                <a16:creationId xmlns:a16="http://schemas.microsoft.com/office/drawing/2014/main" id="{A6C6619D-A682-4038-833A-25A8B1B08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2704" y="4195183"/>
            <a:ext cx="929811" cy="9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55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195320"/>
            <a:ext cx="9144000" cy="2387600"/>
          </a:xfrm>
        </p:spPr>
        <p:txBody>
          <a:bodyPr/>
          <a:lstStyle/>
          <a:p>
            <a:r>
              <a:rPr lang="de-DE" dirty="0" err="1"/>
              <a:t>Fruit</a:t>
            </a:r>
            <a:r>
              <a:rPr lang="de-DE" dirty="0"/>
              <a:t> &amp; </a:t>
            </a:r>
            <a:r>
              <a:rPr lang="de-DE" dirty="0" err="1"/>
              <a:t>Vegetable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Identifier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87" y="1461977"/>
            <a:ext cx="1967023" cy="19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23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07894" y="3523311"/>
            <a:ext cx="3280213" cy="1233775"/>
          </a:xfrm>
        </p:spPr>
        <p:txBody>
          <a:bodyPr>
            <a:noAutofit/>
          </a:bodyPr>
          <a:lstStyle/>
          <a:p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2380"/>
            <a:ext cx="2063089" cy="4073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98" y="1392380"/>
            <a:ext cx="2063089" cy="40732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78" y="2014866"/>
            <a:ext cx="1508445" cy="15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646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43" y="2833897"/>
            <a:ext cx="1782555" cy="1782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43" y="2834933"/>
            <a:ext cx="1781519" cy="17815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13" y="2833897"/>
            <a:ext cx="1782555" cy="178255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78" y="2833897"/>
            <a:ext cx="1782555" cy="17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Anforderungen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838200" y="1939159"/>
            <a:ext cx="7204841" cy="591207"/>
          </a:xfrm>
          <a:prstGeom prst="roundRect">
            <a:avLst>
              <a:gd name="adj" fmla="val 2713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8" y="2016125"/>
            <a:ext cx="441294" cy="44129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25389" y="1988540"/>
            <a:ext cx="65747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solidFill>
                  <a:schemeClr val="bg1"/>
                </a:solidFill>
                <a:latin typeface="+mj-lt"/>
                <a:ea typeface="SF Pro Text" panose="00000500000000000000" pitchFamily="50" charset="0"/>
              </a:rPr>
              <a:t>Bilder einpflegen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838200" y="2778837"/>
            <a:ext cx="7204841" cy="591207"/>
          </a:xfrm>
          <a:prstGeom prst="roundRect">
            <a:avLst>
              <a:gd name="adj" fmla="val 2713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8" y="2855803"/>
            <a:ext cx="441294" cy="44129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425389" y="2828218"/>
            <a:ext cx="65747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solidFill>
                  <a:schemeClr val="bg1"/>
                </a:solidFill>
                <a:latin typeface="+mj-lt"/>
                <a:ea typeface="SF Pro Text" panose="00000500000000000000" pitchFamily="50" charset="0"/>
              </a:rPr>
              <a:t>Objekte in Bildern klassifizieren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838200" y="3618515"/>
            <a:ext cx="7204841" cy="591207"/>
          </a:xfrm>
          <a:prstGeom prst="roundRect">
            <a:avLst>
              <a:gd name="adj" fmla="val 2713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8" y="3695481"/>
            <a:ext cx="441294" cy="441294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25389" y="3667896"/>
            <a:ext cx="65747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solidFill>
                  <a:schemeClr val="bg1"/>
                </a:solidFill>
                <a:latin typeface="+mj-lt"/>
                <a:ea typeface="SF Pro Text" panose="00000500000000000000" pitchFamily="50" charset="0"/>
              </a:rPr>
              <a:t>Informationen zu Objekten speichern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38200" y="4458193"/>
            <a:ext cx="7204841" cy="591207"/>
          </a:xfrm>
          <a:prstGeom prst="roundRect">
            <a:avLst>
              <a:gd name="adj" fmla="val 2713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8" y="4535159"/>
            <a:ext cx="441294" cy="441294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1425389" y="4507574"/>
            <a:ext cx="65747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solidFill>
                  <a:schemeClr val="bg1"/>
                </a:solidFill>
                <a:latin typeface="+mj-lt"/>
                <a:ea typeface="SF Pro Text" panose="00000500000000000000" pitchFamily="50" charset="0"/>
              </a:rPr>
              <a:t>Auf Smartphones lauffähig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838200" y="5297871"/>
            <a:ext cx="7204841" cy="591207"/>
          </a:xfrm>
          <a:prstGeom prst="roundRect">
            <a:avLst>
              <a:gd name="adj" fmla="val 2713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148" y="5374837"/>
            <a:ext cx="441294" cy="441294"/>
          </a:xfrm>
          <a:prstGeom prst="rect">
            <a:avLst/>
          </a:prstGeom>
          <a:noFill/>
        </p:spPr>
      </p:pic>
      <p:sp>
        <p:nvSpPr>
          <p:cNvPr id="23" name="Textfeld 22"/>
          <p:cNvSpPr txBox="1"/>
          <p:nvPr/>
        </p:nvSpPr>
        <p:spPr>
          <a:xfrm>
            <a:off x="1425389" y="5347252"/>
            <a:ext cx="65747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solidFill>
                  <a:schemeClr val="bg1"/>
                </a:solidFill>
                <a:latin typeface="+mj-lt"/>
                <a:ea typeface="SF Pro Text" panose="00000500000000000000" pitchFamily="50" charset="0"/>
              </a:rPr>
              <a:t>Offline verfügbar</a:t>
            </a:r>
          </a:p>
        </p:txBody>
      </p:sp>
    </p:spTree>
    <p:extLst>
      <p:ext uri="{BB962C8B-B14F-4D97-AF65-F5344CB8AC3E}">
        <p14:creationId xmlns:p14="http://schemas.microsoft.com/office/powerpoint/2010/main" val="4049378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4000" y="2223301"/>
            <a:ext cx="9144000" cy="2411398"/>
          </a:xfrm>
        </p:spPr>
        <p:txBody>
          <a:bodyPr anchor="ctr">
            <a:noAutofit/>
          </a:bodyPr>
          <a:lstStyle/>
          <a:p>
            <a:r>
              <a:rPr lang="de-DE" sz="8000" dirty="0">
                <a:gradFill flip="none" rotWithShape="1">
                  <a:gsLst>
                    <a:gs pos="0">
                      <a:srgbClr val="EE0979"/>
                    </a:gs>
                    <a:gs pos="100000">
                      <a:srgbClr val="FF6A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272358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Künstliches Neuron</a:t>
            </a:r>
          </a:p>
        </p:txBody>
      </p:sp>
      <p:sp>
        <p:nvSpPr>
          <p:cNvPr id="4" name="Ellipse 3"/>
          <p:cNvSpPr/>
          <p:nvPr/>
        </p:nvSpPr>
        <p:spPr>
          <a:xfrm>
            <a:off x="838200" y="1888435"/>
            <a:ext cx="1143000" cy="1143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838200" y="3229182"/>
            <a:ext cx="1143000" cy="1143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838200" y="4569929"/>
            <a:ext cx="1143000" cy="1143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5524500" y="3229182"/>
            <a:ext cx="1143000" cy="1143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2315818" y="2173735"/>
            <a:ext cx="1620000" cy="57240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2315818" y="3514482"/>
            <a:ext cx="1620000" cy="57240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2315818" y="4855229"/>
            <a:ext cx="1620000" cy="57240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256182" y="3229182"/>
            <a:ext cx="1143000" cy="1143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/>
          <p:cNvCxnSpPr>
            <a:stCxn id="4" idx="6"/>
            <a:endCxn id="4" idx="6"/>
          </p:cNvCxnSpPr>
          <p:nvPr/>
        </p:nvCxnSpPr>
        <p:spPr>
          <a:xfrm>
            <a:off x="1981200" y="245993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8" idx="1"/>
            <a:endCxn id="4" idx="6"/>
          </p:cNvCxnSpPr>
          <p:nvPr/>
        </p:nvCxnSpPr>
        <p:spPr>
          <a:xfrm flipH="1">
            <a:off x="1981200" y="2459935"/>
            <a:ext cx="33461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1981200" y="3826293"/>
            <a:ext cx="33461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1987959" y="5141429"/>
            <a:ext cx="33461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8" idx="3"/>
            <a:endCxn id="7" idx="2"/>
          </p:cNvCxnSpPr>
          <p:nvPr/>
        </p:nvCxnSpPr>
        <p:spPr>
          <a:xfrm>
            <a:off x="3935818" y="2459935"/>
            <a:ext cx="1588682" cy="134074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9" idx="3"/>
            <a:endCxn id="7" idx="2"/>
          </p:cNvCxnSpPr>
          <p:nvPr/>
        </p:nvCxnSpPr>
        <p:spPr>
          <a:xfrm>
            <a:off x="3935818" y="3800682"/>
            <a:ext cx="158868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0" idx="3"/>
            <a:endCxn id="7" idx="2"/>
          </p:cNvCxnSpPr>
          <p:nvPr/>
        </p:nvCxnSpPr>
        <p:spPr>
          <a:xfrm flipV="1">
            <a:off x="3935818" y="3800682"/>
            <a:ext cx="1588682" cy="134074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6667500" y="3793875"/>
            <a:ext cx="158868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1" idx="6"/>
          </p:cNvCxnSpPr>
          <p:nvPr/>
        </p:nvCxnSpPr>
        <p:spPr>
          <a:xfrm>
            <a:off x="9399182" y="3800682"/>
            <a:ext cx="1049636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838200" y="5972175"/>
            <a:ext cx="114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Eingang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322577" y="5972175"/>
            <a:ext cx="1613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Gewichte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4779170" y="5972175"/>
            <a:ext cx="2633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Gewichtete Summe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493795" y="5972175"/>
            <a:ext cx="266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</a:rPr>
              <a:t>Aktivierungsfunktion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5524499" y="3378376"/>
            <a:ext cx="114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∑</a:t>
            </a: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16" y="3512127"/>
            <a:ext cx="628332" cy="628332"/>
          </a:xfrm>
          <a:prstGeom prst="rect">
            <a:avLst/>
          </a:prstGeom>
        </p:spPr>
      </p:pic>
      <p:sp>
        <p:nvSpPr>
          <p:cNvPr id="36" name="Ellipse 35"/>
          <p:cNvSpPr/>
          <p:nvPr/>
        </p:nvSpPr>
        <p:spPr>
          <a:xfrm>
            <a:off x="1954618" y="2401430"/>
            <a:ext cx="117010" cy="117010"/>
          </a:xfrm>
          <a:prstGeom prst="ellipse">
            <a:avLst/>
          </a:prstGeom>
          <a:solidFill>
            <a:srgbClr val="EE0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954901" y="3765297"/>
            <a:ext cx="117010" cy="117010"/>
          </a:xfrm>
          <a:prstGeom prst="ellipse">
            <a:avLst/>
          </a:prstGeom>
          <a:solidFill>
            <a:srgbClr val="EE0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1954618" y="5083363"/>
            <a:ext cx="117010" cy="117010"/>
          </a:xfrm>
          <a:prstGeom prst="ellipse">
            <a:avLst/>
          </a:prstGeom>
          <a:solidFill>
            <a:srgbClr val="EE0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3907446" y="2415732"/>
            <a:ext cx="118800" cy="118800"/>
          </a:xfrm>
          <a:prstGeom prst="ellipse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3907446" y="3741283"/>
            <a:ext cx="118800" cy="118800"/>
          </a:xfrm>
          <a:prstGeom prst="ellipse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907446" y="5079050"/>
            <a:ext cx="118800" cy="118800"/>
          </a:xfrm>
          <a:prstGeom prst="ellipse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6650408" y="3743333"/>
            <a:ext cx="118800" cy="118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9375119" y="3749320"/>
            <a:ext cx="118800" cy="118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6" name="Silent-10-seconds--MP3-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712"/>
                  <p14:bmkLst>
                    <p14:bmk name="Textmarke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1493" y="161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80882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8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6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4.81481E-6 L 0.02487 -4.81481E-6 " pathEditMode="relative" rAng="0" ptsTypes="AA">
                                          <p:cBhvr>
                                            <p:cTn id="2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1.11111E-6 L 0.02487 1.11111E-6 " pathEditMode="relative" rAng="0" ptsTypes="AA">
                                          <p:cBhvr>
                                            <p:cTn id="30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1.48148E-6 L 0.02487 1.48148E-6 " pathEditMode="relative" rAng="0" ptsTypes="AA">
                                          <p:cBhvr>
                                            <p:cTn id="3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xit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63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3.7037E-7 L 0.12787 0.19236 " pathEditMode="relative" rAng="0" ptsTypes="AA">
                                          <p:cBhvr>
                                            <p:cTn id="64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93" y="9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3.33333E-6 L 0.12787 -0.00093 " pathEditMode="relative" rAng="0" ptsTypes="AA">
                                          <p:cBhvr>
                                            <p:cTn id="66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93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4.07407E-6 L 0.1276 -0.19583 " pathEditMode="relative" rAng="0" ptsTypes="AA">
                                          <p:cBhvr>
                                            <p:cTn id="68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80" y="-9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1.85185E-6 L 0.12695 -0.00116 " pathEditMode="relative" rAng="0" ptsTypes="AA">
                                          <p:cBhvr>
                                            <p:cTn id="8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41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10" presetClass="exit" presetSubtype="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2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4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9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07407E-6 L 0.06992 -0.00208 " pathEditMode="relative" rAng="0" ptsTypes="AA">
                                          <p:cBhvr>
                                            <p:cTn id="9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90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10" presetClass="exit" presetSubtype="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2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Textmarke 1"/>
                      </p:tgtEl>
                    </p:cond>
                  </p:nextCondLst>
                </p:seq>
              </p:childTnLst>
            </p:cTn>
          </p:par>
        </p:tnLst>
        <p:bldLst>
          <p:bldP spid="7" grpId="1" animBg="1"/>
          <p:bldP spid="8" grpId="0" animBg="1"/>
          <p:bldP spid="9" grpId="0" animBg="1"/>
          <p:bldP spid="10" grpId="0" animBg="1"/>
          <p:bldP spid="11" grpId="0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  <p:bldP spid="38" grpId="0" animBg="1"/>
          <p:bldP spid="38" grpId="1" animBg="1"/>
          <p:bldP spid="38" grpId="2" animBg="1"/>
          <p:bldP spid="48" grpId="0" animBg="1"/>
          <p:bldP spid="48" grpId="1" animBg="1"/>
          <p:bldP spid="48" grpId="2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  <p:bldP spid="54" grpId="0" animBg="1"/>
          <p:bldP spid="54" grpId="1" animBg="1"/>
          <p:bldP spid="54" grpId="2" animBg="1"/>
          <p:bldP spid="55" grpId="0" animBg="1"/>
          <p:bldP spid="55" grpId="1" animBg="1"/>
          <p:bldP spid="55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8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Aktivierungsfunktionen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Sigmoid /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440"/>
            <a:ext cx="6192607" cy="38161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7557655" y="2427829"/>
                <a:ext cx="3990109" cy="2002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Funktion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bg1"/>
                          </a:solidFill>
                        </a:rPr>
                        <m:t>𝜎</m:t>
                      </m:r>
                      <m:r>
                        <m:rPr>
                          <m:nor/>
                        </m:rPr>
                        <a:rPr lang="de-DE" smtClean="0">
                          <a:solidFill>
                            <a:schemeClr val="bg1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de-DE" smtClean="0">
                          <a:solidFill>
                            <a:schemeClr val="bg1"/>
                          </a:solidFill>
                        </a:rPr>
                        <m:t>𝑥</m:t>
                      </m:r>
                      <m:r>
                        <m:rPr>
                          <m:nor/>
                        </m:rPr>
                        <a:rPr lang="de-DE" smtClean="0">
                          <a:solidFill>
                            <a:schemeClr val="bg1"/>
                          </a:solidFill>
                        </a:rPr>
                        <m:t>) =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r>
                  <a:rPr lang="de-DE" b="1" dirty="0">
                    <a:solidFill>
                      <a:schemeClr val="bg1"/>
                    </a:solidFill>
                  </a:rPr>
                  <a:t>Wertebereich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(0; 1]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55" y="2427829"/>
                <a:ext cx="3990109" cy="2002343"/>
              </a:xfrm>
              <a:prstGeom prst="rect">
                <a:avLst/>
              </a:prstGeom>
              <a:blipFill rotWithShape="0">
                <a:blip r:embed="rId3"/>
                <a:stretch>
                  <a:fillRect l="-1376" t="-1520" b="-3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75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Aktivierungsfunktionen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Hyperbolische Tangente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440"/>
            <a:ext cx="6192607" cy="38161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7557655" y="2427829"/>
                <a:ext cx="3990109" cy="2062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Funktion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r>
                  <a:rPr lang="de-DE" b="1" dirty="0">
                    <a:solidFill>
                      <a:schemeClr val="bg1"/>
                    </a:solidFill>
                  </a:rPr>
                  <a:t>Wertebereich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[-1; 1]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55" y="2427829"/>
                <a:ext cx="3990109" cy="2062231"/>
              </a:xfrm>
              <a:prstGeom prst="rect">
                <a:avLst/>
              </a:prstGeom>
              <a:blipFill rotWithShape="0">
                <a:blip r:embed="rId3"/>
                <a:stretch>
                  <a:fillRect l="-1376" t="-1475" b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4529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Aktivierungsfunktionen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Rectified Linear Units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440"/>
            <a:ext cx="6192607" cy="38161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7557655" y="2427829"/>
                <a:ext cx="3990109" cy="209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Funktion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r>
                  <a:rPr lang="de-DE" b="1" dirty="0">
                    <a:solidFill>
                      <a:schemeClr val="bg1"/>
                    </a:solidFill>
                  </a:rPr>
                  <a:t>Wertebereich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[0; ∞)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55" y="2427829"/>
                <a:ext cx="3990109" cy="2095189"/>
              </a:xfrm>
              <a:prstGeom prst="rect">
                <a:avLst/>
              </a:prstGeom>
              <a:blipFill rotWithShape="0">
                <a:blip r:embed="rId3"/>
                <a:stretch>
                  <a:fillRect l="-1376" t="-1453" b="-34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33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F Pro Display">
      <a:majorFont>
        <a:latin typeface="SF Pro Display"/>
        <a:ea typeface=""/>
        <a:cs typeface=""/>
      </a:majorFont>
      <a:minorFont>
        <a:latin typeface="SF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Breitbild</PresentationFormat>
  <Paragraphs>115</Paragraphs>
  <Slides>26</Slides>
  <Notes>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Wingdings</vt:lpstr>
      <vt:lpstr>SF Pro Display</vt:lpstr>
      <vt:lpstr>Cambria Math</vt:lpstr>
      <vt:lpstr>HelveticaNeue</vt:lpstr>
      <vt:lpstr>Calibri</vt:lpstr>
      <vt:lpstr>Arial</vt:lpstr>
      <vt:lpstr>Office Theme</vt:lpstr>
      <vt:lpstr>Maschinelles Lernen</vt:lpstr>
      <vt:lpstr>Agenda</vt:lpstr>
      <vt:lpstr>Anwendungsfall</vt:lpstr>
      <vt:lpstr>Anwendungsfall Anforderungen</vt:lpstr>
      <vt:lpstr>Neural Networks</vt:lpstr>
      <vt:lpstr>Künstliches Neuron</vt:lpstr>
      <vt:lpstr>Aktivierungsfunktionen Sigmoid / Softmax</vt:lpstr>
      <vt:lpstr>Aktivierungsfunktionen Hyperbolische Tangente</vt:lpstr>
      <vt:lpstr>Aktivierungsfunktionen Rectified Linear Units</vt:lpstr>
      <vt:lpstr>Convolutional Neural Networks</vt:lpstr>
      <vt:lpstr>Convolutional Neural Networks</vt:lpstr>
      <vt:lpstr>Funktionsweise Beispiel</vt:lpstr>
      <vt:lpstr>Funktionsweise Merkmale</vt:lpstr>
      <vt:lpstr>Funktionsweise Aufbau</vt:lpstr>
      <vt:lpstr>Funktionsweise Convolution</vt:lpstr>
      <vt:lpstr>Funktionsweise Convolution</vt:lpstr>
      <vt:lpstr>Funktionsweise Convolution</vt:lpstr>
      <vt:lpstr>Modellerstellung</vt:lpstr>
      <vt:lpstr>Fazit</vt:lpstr>
      <vt:lpstr>Fazit Auffälligkeiten und Anpassungen</vt:lpstr>
      <vt:lpstr>Fazit Beispiel verschiedene Modelle</vt:lpstr>
      <vt:lpstr>Fazit Probleme</vt:lpstr>
      <vt:lpstr>Fazit Ergebnis</vt:lpstr>
      <vt:lpstr>Fazit Lessons-Learned</vt:lpstr>
      <vt:lpstr>Fruit &amp; Vegetable Identifier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Maschinelles Lernen</dc:title>
  <dc:creator>Timo Scheuermann</dc:creator>
  <cp:lastModifiedBy>Jeannine Bertrand</cp:lastModifiedBy>
  <cp:revision>30</cp:revision>
  <dcterms:created xsi:type="dcterms:W3CDTF">2021-04-12T14:44:57Z</dcterms:created>
  <dcterms:modified xsi:type="dcterms:W3CDTF">2021-04-21T09:27:16Z</dcterms:modified>
</cp:coreProperties>
</file>